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72" r:id="rId16"/>
    <p:sldId id="276" r:id="rId17"/>
    <p:sldId id="277" r:id="rId18"/>
    <p:sldId id="275" r:id="rId19"/>
    <p:sldId id="269" r:id="rId20"/>
    <p:sldId id="270" r:id="rId21"/>
    <p:sldId id="271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puvGU4UKmfOAtmJ7LXZbmodYl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1248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291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326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095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903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feb35414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feb35414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feb35414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feb35414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feb3541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feb3541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7" name="Google Shape;77;p24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94" name="Google Shape;94;p26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26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2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2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9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9" name="Google Shape;119;p29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9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2" name="Google Shape;122;p29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9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5" name="Google Shape;125;p29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2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2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2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4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4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s-ES" sz="5400"/>
              <a:t>Análisis predictivo del precio de acciones utilizando procesado del lenguaje natural</a:t>
            </a:r>
            <a:endParaRPr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MASTER EN BUSSINESS INTELLIGENCE Y DATA SCIENCE</a:t>
            </a:r>
            <a:endParaRPr/>
          </a:p>
        </p:txBody>
      </p:sp>
      <p:pic>
        <p:nvPicPr>
          <p:cNvPr id="149" name="Google Shape;14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938" y="5512050"/>
            <a:ext cx="2381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86"/>
    </mc:Choice>
    <mc:Fallback>
      <p:transition spd="slow" advTm="2358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7" descr="Gráfico, Histogram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110" y="2388021"/>
            <a:ext cx="4571841" cy="24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 descr="Gráfic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4513" y="2410700"/>
            <a:ext cx="4571841" cy="243461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1</a:t>
            </a:r>
            <a:endParaRPr/>
          </a:p>
        </p:txBody>
      </p:sp>
      <p:sp>
        <p:nvSpPr>
          <p:cNvPr id="228" name="Google Shape;228;p7"/>
          <p:cNvSpPr txBox="1"/>
          <p:nvPr/>
        </p:nvSpPr>
        <p:spPr>
          <a:xfrm>
            <a:off x="646111" y="1152983"/>
            <a:ext cx="4637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Exploración de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distribución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variables</a:t>
            </a:r>
            <a:endParaRPr/>
          </a:p>
        </p:txBody>
      </p:sp>
      <p:sp>
        <p:nvSpPr>
          <p:cNvPr id="229" name="Google Shape;229;p7"/>
          <p:cNvSpPr txBox="1"/>
          <p:nvPr/>
        </p:nvSpPr>
        <p:spPr>
          <a:xfrm>
            <a:off x="646111" y="5204953"/>
            <a:ext cx="456345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decir que la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mayoría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publicaciones tiene un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bajo número de comentarios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30" name="Google Shape;230;p7"/>
          <p:cNvSpPr txBox="1"/>
          <p:nvPr/>
        </p:nvSpPr>
        <p:spPr>
          <a:xfrm>
            <a:off x="6434513" y="5204952"/>
            <a:ext cx="456345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decir que la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mayoría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publicaciones tiene un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bajo número de likes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244937" y="1947308"/>
            <a:ext cx="56028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Distribución nº comentarios de las publicaciones</a:t>
            </a:r>
            <a:endParaRPr/>
          </a:p>
        </p:txBody>
      </p:sp>
      <p:sp>
        <p:nvSpPr>
          <p:cNvPr id="232" name="Google Shape;232;p7"/>
          <p:cNvSpPr txBox="1"/>
          <p:nvPr/>
        </p:nvSpPr>
        <p:spPr>
          <a:xfrm>
            <a:off x="6344248" y="1947308"/>
            <a:ext cx="47179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Distribución de likes en las publicaciones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2</a:t>
            </a:r>
            <a:endParaRPr/>
          </a:p>
        </p:txBody>
      </p:sp>
      <p:sp>
        <p:nvSpPr>
          <p:cNvPr id="238" name="Google Shape;238;p8"/>
          <p:cNvSpPr txBox="1"/>
          <p:nvPr/>
        </p:nvSpPr>
        <p:spPr>
          <a:xfrm>
            <a:off x="1207643" y="2137060"/>
            <a:ext cx="31646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Información general datos</a:t>
            </a:r>
            <a:endParaRPr/>
          </a:p>
        </p:txBody>
      </p:sp>
      <p:sp>
        <p:nvSpPr>
          <p:cNvPr id="239" name="Google Shape;239;p8"/>
          <p:cNvSpPr txBox="1"/>
          <p:nvPr/>
        </p:nvSpPr>
        <p:spPr>
          <a:xfrm>
            <a:off x="7548967" y="2137060"/>
            <a:ext cx="35253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Información descriptiva datos</a:t>
            </a:r>
            <a:endParaRPr/>
          </a:p>
        </p:txBody>
      </p:sp>
      <p:pic>
        <p:nvPicPr>
          <p:cNvPr id="240" name="Google Shape;240;p8" descr="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30" y="2575707"/>
            <a:ext cx="2435451" cy="226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 descr="Imagen que contiene electrónica, computador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8926" y="2575707"/>
            <a:ext cx="3147074" cy="226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 descr="Tabl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4139" y="2575707"/>
            <a:ext cx="4991450" cy="275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9" descr="Gráfico, Gráfico de líneas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4513" y="2410700"/>
            <a:ext cx="4563452" cy="270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 descr="Interfaz de usuario gráfica, Gráfico, Gráfico de líneas, Histogram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256" y="2388022"/>
            <a:ext cx="4563452" cy="248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2</a:t>
            </a:r>
            <a:endParaRPr/>
          </a:p>
        </p:txBody>
      </p:sp>
      <p:sp>
        <p:nvSpPr>
          <p:cNvPr id="250" name="Google Shape;250;p9"/>
          <p:cNvSpPr txBox="1"/>
          <p:nvPr/>
        </p:nvSpPr>
        <p:spPr>
          <a:xfrm>
            <a:off x="646111" y="1152983"/>
            <a:ext cx="44855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Exploración de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algunas variables GME</a:t>
            </a:r>
            <a:endParaRPr/>
          </a:p>
        </p:txBody>
      </p:sp>
      <p:sp>
        <p:nvSpPr>
          <p:cNvPr id="251" name="Google Shape;251;p9"/>
          <p:cNvSpPr txBox="1"/>
          <p:nvPr/>
        </p:nvSpPr>
        <p:spPr>
          <a:xfrm>
            <a:off x="646111" y="5204953"/>
            <a:ext cx="45634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subida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precios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 un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periodo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tiempo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muy breve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6434513" y="5204952"/>
            <a:ext cx="456345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solo gráfico podemos observar precios de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apertura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precio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máximo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mínimo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día.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Muy utilizado en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entornos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económicos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1138619" y="1947308"/>
            <a:ext cx="36327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Precios de apertura por fecha </a:t>
            </a:r>
            <a:endParaRPr/>
          </a:p>
        </p:txBody>
      </p:sp>
      <p:sp>
        <p:nvSpPr>
          <p:cNvPr id="254" name="Google Shape;254;p9"/>
          <p:cNvSpPr txBox="1"/>
          <p:nvPr/>
        </p:nvSpPr>
        <p:spPr>
          <a:xfrm>
            <a:off x="7420657" y="1976745"/>
            <a:ext cx="2595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Velas japonesas GME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 dirty="0"/>
              <a:t>Análisis de Sentimientos</a:t>
            </a:r>
            <a:endParaRPr dirty="0"/>
          </a:p>
        </p:txBody>
      </p:sp>
      <p:sp>
        <p:nvSpPr>
          <p:cNvPr id="260" name="Google Shape;260;p10"/>
          <p:cNvSpPr txBox="1">
            <a:spLocks noGrp="1"/>
          </p:cNvSpPr>
          <p:nvPr>
            <p:ph type="body" idx="1"/>
          </p:nvPr>
        </p:nvSpPr>
        <p:spPr>
          <a:xfrm>
            <a:off x="1103313" y="2052918"/>
            <a:ext cx="4495630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s-PE" dirty="0"/>
              <a:t>Clasificación de sentimientos por título (BERT)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s-PE" dirty="0"/>
              <a:t>Clasificación de sentimientos por cuerpo del post (NLTK)</a:t>
            </a:r>
          </a:p>
          <a:p>
            <a:pPr marL="444500" indent="-3429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s-PE" dirty="0"/>
              <a:t>Análisis de relación entre sentimientos y precios de la acción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s-PE" dirty="0"/>
              <a:t>Nubes de palabras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s-PE" dirty="0"/>
              <a:t>Modelo de Predicción: Árbol de Decisión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6B5A53-ADF3-4366-B319-FCD773B6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943" y="2052918"/>
            <a:ext cx="6286500" cy="314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04"/>
    </mc:Choice>
    <mc:Fallback>
      <p:transition spd="slow" advTm="304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s-PE" dirty="0"/>
              <a:t>Clasificación de sentimientos por título (BERT)</a:t>
            </a:r>
          </a:p>
        </p:txBody>
      </p:sp>
      <p:sp>
        <p:nvSpPr>
          <p:cNvPr id="260" name="Google Shape;260;p10"/>
          <p:cNvSpPr txBox="1">
            <a:spLocks noGrp="1"/>
          </p:cNvSpPr>
          <p:nvPr>
            <p:ph type="body" idx="1"/>
          </p:nvPr>
        </p:nvSpPr>
        <p:spPr>
          <a:xfrm>
            <a:off x="1047042" y="2038851"/>
            <a:ext cx="4143936" cy="88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PE" dirty="0"/>
              <a:t>Modelo BERT (</a:t>
            </a:r>
            <a:r>
              <a:rPr lang="es-ES" sz="1800" i="1" dirty="0">
                <a:effectLst/>
                <a:latin typeface="Calibri" panose="020F0502020204030204" pitchFamily="34" charset="0"/>
                <a:ea typeface="Gulim" panose="020B0600000101010101" pitchFamily="34" charset="-127"/>
              </a:rPr>
              <a:t>Bidirectional </a:t>
            </a:r>
            <a:r>
              <a:rPr lang="es-ES" sz="1800" i="1" dirty="0" err="1">
                <a:effectLst/>
                <a:latin typeface="Calibri" panose="020F0502020204030204" pitchFamily="34" charset="0"/>
                <a:ea typeface="Gulim" panose="020B0600000101010101" pitchFamily="34" charset="-127"/>
              </a:rPr>
              <a:t>Encoder</a:t>
            </a:r>
            <a:r>
              <a:rPr lang="es-ES" sz="1800" i="1" dirty="0">
                <a:effectLst/>
                <a:latin typeface="Calibri" panose="020F0502020204030204" pitchFamily="34" charset="0"/>
                <a:ea typeface="Gulim" panose="020B0600000101010101" pitchFamily="34" charset="-127"/>
              </a:rPr>
              <a:t> </a:t>
            </a:r>
            <a:r>
              <a:rPr lang="es-ES" sz="1800" i="1" dirty="0" err="1">
                <a:effectLst/>
                <a:latin typeface="Calibri" panose="020F0502020204030204" pitchFamily="34" charset="0"/>
                <a:ea typeface="Gulim" panose="020B0600000101010101" pitchFamily="34" charset="-127"/>
              </a:rPr>
              <a:t>Representations</a:t>
            </a:r>
            <a:r>
              <a:rPr lang="es-ES" sz="1800" i="1" dirty="0">
                <a:effectLst/>
                <a:latin typeface="Calibri" panose="020F0502020204030204" pitchFamily="34" charset="0"/>
                <a:ea typeface="Gulim" panose="020B0600000101010101" pitchFamily="34" charset="-127"/>
              </a:rPr>
              <a:t> </a:t>
            </a:r>
            <a:r>
              <a:rPr lang="es-ES" sz="1800" i="1" dirty="0" err="1">
                <a:effectLst/>
                <a:latin typeface="Calibri" panose="020F0502020204030204" pitchFamily="34" charset="0"/>
                <a:ea typeface="Gulim" panose="020B0600000101010101" pitchFamily="34" charset="-127"/>
              </a:rPr>
              <a:t>from</a:t>
            </a:r>
            <a:r>
              <a:rPr lang="es-ES" sz="1800" i="1" dirty="0">
                <a:effectLst/>
                <a:latin typeface="Calibri" panose="020F0502020204030204" pitchFamily="34" charset="0"/>
                <a:ea typeface="Gulim" panose="020B0600000101010101" pitchFamily="34" charset="-127"/>
              </a:rPr>
              <a:t> Transformers)</a:t>
            </a:r>
            <a:endParaRPr dirty="0"/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1B771BD-A1DA-4E4C-A1B5-BF13C94E2266}"/>
              </a:ext>
            </a:extLst>
          </p:cNvPr>
          <p:cNvPicPr/>
          <p:nvPr/>
        </p:nvPicPr>
        <p:blipFill rotWithShape="1">
          <a:blip r:embed="rId3"/>
          <a:srcRect l="11411" t="58691" r="41393" b="17523"/>
          <a:stretch/>
        </p:blipFill>
        <p:spPr bwMode="auto">
          <a:xfrm>
            <a:off x="646111" y="3062248"/>
            <a:ext cx="5449889" cy="1739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260;p10">
            <a:extLst>
              <a:ext uri="{FF2B5EF4-FFF2-40B4-BE49-F238E27FC236}">
                <a16:creationId xmlns:a16="http://schemas.microsoft.com/office/drawing/2014/main" id="{1B549F74-5C5F-4894-88C5-43B8484708FC}"/>
              </a:ext>
            </a:extLst>
          </p:cNvPr>
          <p:cNvSpPr txBox="1">
            <a:spLocks/>
          </p:cNvSpPr>
          <p:nvPr/>
        </p:nvSpPr>
        <p:spPr>
          <a:xfrm>
            <a:off x="1204536" y="5286144"/>
            <a:ext cx="4143936" cy="88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42900" indent="-241300">
              <a:spcBef>
                <a:spcPts val="0"/>
              </a:spcBef>
              <a:buSzPts val="1600"/>
              <a:buFont typeface="Noto Sans Symbols"/>
              <a:buNone/>
            </a:pPr>
            <a:r>
              <a:rPr lang="es-PE" sz="1400" dirty="0"/>
              <a:t>A través de un </a:t>
            </a:r>
            <a:r>
              <a:rPr lang="es-PE" sz="1400" dirty="0" err="1"/>
              <a:t>tokenizador</a:t>
            </a:r>
            <a:r>
              <a:rPr lang="es-PE" sz="1400" dirty="0"/>
              <a:t> obtenemos un vector de valores de cada título</a:t>
            </a:r>
          </a:p>
        </p:txBody>
      </p:sp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039ED0F-F821-4518-9BC3-B6A4E3859009}"/>
              </a:ext>
            </a:extLst>
          </p:cNvPr>
          <p:cNvPicPr/>
          <p:nvPr/>
        </p:nvPicPr>
        <p:blipFill rotWithShape="1">
          <a:blip r:embed="rId4"/>
          <a:srcRect l="11412" t="39419" r="31532" b="44401"/>
          <a:stretch/>
        </p:blipFill>
        <p:spPr bwMode="auto">
          <a:xfrm>
            <a:off x="6096000" y="2088255"/>
            <a:ext cx="5842461" cy="887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Google Shape;260;p10">
            <a:extLst>
              <a:ext uri="{FF2B5EF4-FFF2-40B4-BE49-F238E27FC236}">
                <a16:creationId xmlns:a16="http://schemas.microsoft.com/office/drawing/2014/main" id="{C6B68727-D744-40BC-8595-E68E5544B0D1}"/>
              </a:ext>
            </a:extLst>
          </p:cNvPr>
          <p:cNvSpPr txBox="1">
            <a:spLocks/>
          </p:cNvSpPr>
          <p:nvPr/>
        </p:nvSpPr>
        <p:spPr>
          <a:xfrm>
            <a:off x="6756839" y="3210492"/>
            <a:ext cx="4143936" cy="88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42900" indent="-241300">
              <a:spcBef>
                <a:spcPts val="0"/>
              </a:spcBef>
              <a:buSzPts val="1600"/>
              <a:buFont typeface="Noto Sans Symbols"/>
              <a:buNone/>
            </a:pPr>
            <a:r>
              <a:rPr lang="es-PE" sz="1600" dirty="0"/>
              <a:t>Utilizamos el modelo BERT para obtener  1 vector con 5 valores. El valor de cada posición representa una medida para el sentimiento: </a:t>
            </a:r>
            <a:r>
              <a:rPr lang="es-PE" sz="1500" dirty="0"/>
              <a:t>negativo - negativo/neutro - neutro - positivo/neutro - positivo</a:t>
            </a:r>
          </a:p>
        </p:txBody>
      </p:sp>
      <p:sp>
        <p:nvSpPr>
          <p:cNvPr id="14" name="Google Shape;260;p10">
            <a:extLst>
              <a:ext uri="{FF2B5EF4-FFF2-40B4-BE49-F238E27FC236}">
                <a16:creationId xmlns:a16="http://schemas.microsoft.com/office/drawing/2014/main" id="{183A08E6-1EC2-4FD3-8EDE-B8F63B1B6F72}"/>
              </a:ext>
            </a:extLst>
          </p:cNvPr>
          <p:cNvSpPr txBox="1">
            <a:spLocks/>
          </p:cNvSpPr>
          <p:nvPr/>
        </p:nvSpPr>
        <p:spPr>
          <a:xfrm>
            <a:off x="6450227" y="4245538"/>
            <a:ext cx="4450548" cy="14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42900" indent="-241300">
              <a:spcBef>
                <a:spcPts val="0"/>
              </a:spcBef>
              <a:buSzPts val="1600"/>
              <a:buFont typeface="Noto Sans Symbols"/>
              <a:buNone/>
            </a:pPr>
            <a:r>
              <a:rPr lang="es-PE" sz="1400" dirty="0"/>
              <a:t>La posición del valor más grande representará el sentimiento predominante. Por lo que se puede implementar una función que nos arroje un valor del 1 al  5 para determinar cual es el sentimiento más predominante en cada título.</a:t>
            </a:r>
          </a:p>
        </p:txBody>
      </p:sp>
    </p:spTree>
    <p:extLst>
      <p:ext uri="{BB962C8B-B14F-4D97-AF65-F5344CB8AC3E}">
        <p14:creationId xmlns:p14="http://schemas.microsoft.com/office/powerpoint/2010/main" val="145808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s-PE" dirty="0"/>
              <a:t>Clasificación de sentimientos por post (NLTK)</a:t>
            </a:r>
          </a:p>
        </p:txBody>
      </p:sp>
      <p:sp>
        <p:nvSpPr>
          <p:cNvPr id="260" name="Google Shape;260;p10"/>
          <p:cNvSpPr txBox="1">
            <a:spLocks noGrp="1"/>
          </p:cNvSpPr>
          <p:nvPr>
            <p:ph type="body" idx="1"/>
          </p:nvPr>
        </p:nvSpPr>
        <p:spPr>
          <a:xfrm>
            <a:off x="1047042" y="2038851"/>
            <a:ext cx="1992720" cy="5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PE" dirty="0"/>
              <a:t>Modelo NLTK</a:t>
            </a:r>
            <a:endParaRPr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90B244B-9EA1-4F1B-90C0-C8A57DC350C1}"/>
              </a:ext>
            </a:extLst>
          </p:cNvPr>
          <p:cNvSpPr txBox="1"/>
          <p:nvPr/>
        </p:nvSpPr>
        <p:spPr>
          <a:xfrm>
            <a:off x="825899" y="2607276"/>
            <a:ext cx="4213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41300">
              <a:buClr>
                <a:srgbClr val="86D1D8"/>
              </a:buClr>
              <a:buSzPts val="1600"/>
            </a:pPr>
            <a:r>
              <a:rPr lang="es-PE" sz="2000" dirty="0">
                <a:solidFill>
                  <a:schemeClr val="lt1"/>
                </a:solidFill>
                <a:latin typeface="Century Gothic"/>
                <a:sym typeface="Century Gothic"/>
              </a:rPr>
              <a:t>Para utilizar el algoritmo de este modelo primero </a:t>
            </a:r>
          </a:p>
          <a:p>
            <a:pPr marL="342900" indent="-241300">
              <a:buClr>
                <a:srgbClr val="86D1D8"/>
              </a:buClr>
              <a:buSzPts val="1600"/>
            </a:pPr>
            <a:r>
              <a:rPr lang="es-PE" sz="2000" dirty="0">
                <a:solidFill>
                  <a:schemeClr val="lt1"/>
                </a:solidFill>
                <a:latin typeface="Century Gothic"/>
                <a:sym typeface="Century Gothic"/>
              </a:rPr>
              <a:t>se tienen que remover los URL  y los caracteres especiales</a:t>
            </a:r>
          </a:p>
        </p:txBody>
      </p:sp>
      <p:pic>
        <p:nvPicPr>
          <p:cNvPr id="24" name="Imagen 2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9EDA296-FEF9-45F9-B6A2-FCF9E9618B2C}"/>
              </a:ext>
            </a:extLst>
          </p:cNvPr>
          <p:cNvPicPr/>
          <p:nvPr/>
        </p:nvPicPr>
        <p:blipFill rotWithShape="1">
          <a:blip r:embed="rId3"/>
          <a:srcRect l="10749" t="25706" r="17806" b="26161"/>
          <a:stretch/>
        </p:blipFill>
        <p:spPr bwMode="auto">
          <a:xfrm>
            <a:off x="5536452" y="1639669"/>
            <a:ext cx="6407785" cy="2426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9FCE3C35-8B22-4DE2-ADF7-8CD53CF3DA7D}"/>
              </a:ext>
            </a:extLst>
          </p:cNvPr>
          <p:cNvSpPr txBox="1"/>
          <p:nvPr/>
        </p:nvSpPr>
        <p:spPr>
          <a:xfrm>
            <a:off x="5691315" y="4464849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41300">
              <a:buClr>
                <a:srgbClr val="86D1D8"/>
              </a:buClr>
              <a:buSzPts val="1600"/>
            </a:pPr>
            <a:r>
              <a:rPr lang="es-PE" sz="1400" dirty="0">
                <a:solidFill>
                  <a:schemeClr val="lt1"/>
                </a:solidFill>
                <a:latin typeface="Century Gothic"/>
                <a:sym typeface="Century Gothic"/>
              </a:rPr>
              <a:t>Almacenamos el valor predominante si es negativo como 0 , si es neutro como 3 y si es positivo como 5.</a:t>
            </a:r>
          </a:p>
        </p:txBody>
      </p:sp>
    </p:spTree>
    <p:extLst>
      <p:ext uri="{BB962C8B-B14F-4D97-AF65-F5344CB8AC3E}">
        <p14:creationId xmlns:p14="http://schemas.microsoft.com/office/powerpoint/2010/main" val="9269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s-PE" dirty="0"/>
              <a:t>Análisis de relación entre sentimientos y precios de la acción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00C8D7-D9E4-4C94-BE3F-83A728E588DF}"/>
              </a:ext>
            </a:extLst>
          </p:cNvPr>
          <p:cNvSpPr txBox="1"/>
          <p:nvPr/>
        </p:nvSpPr>
        <p:spPr>
          <a:xfrm>
            <a:off x="1124465" y="2167426"/>
            <a:ext cx="966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La variable que nos servirá de ancla para relacionar la data de Reddit con la de GME será la variable Date(Fecha). A partir de acá acomodaremos la DATA para determinar por cada fecha cuantas veces aparecen sentimientos negativos, neutros y positivos  en  los títulos y cuerpos de los posts para cada modelo BERT y NLTK</a:t>
            </a:r>
            <a:r>
              <a:rPr lang="es-PE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504D3A-5E8A-4DDD-B14C-2377EE02F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6" t="38684" r="24594" b="24311"/>
          <a:stretch/>
        </p:blipFill>
        <p:spPr>
          <a:xfrm>
            <a:off x="606924" y="3526402"/>
            <a:ext cx="6116595" cy="2536572"/>
          </a:xfrm>
          <a:prstGeom prst="rect">
            <a:avLst/>
          </a:prstGeom>
        </p:spPr>
      </p:pic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405FE16-53A9-484E-892B-015028A7B465}"/>
              </a:ext>
            </a:extLst>
          </p:cNvPr>
          <p:cNvPicPr/>
          <p:nvPr/>
        </p:nvPicPr>
        <p:blipFill rotWithShape="1">
          <a:blip r:embed="rId4"/>
          <a:srcRect l="9838" t="9518" r="27693" b="15889"/>
          <a:stretch/>
        </p:blipFill>
        <p:spPr bwMode="auto">
          <a:xfrm>
            <a:off x="7066064" y="3526402"/>
            <a:ext cx="4671356" cy="2536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703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s-PE" dirty="0"/>
              <a:t>Nubes de Palabras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00C8D7-D9E4-4C94-BE3F-83A728E588DF}"/>
              </a:ext>
            </a:extLst>
          </p:cNvPr>
          <p:cNvSpPr txBox="1"/>
          <p:nvPr/>
        </p:nvSpPr>
        <p:spPr>
          <a:xfrm>
            <a:off x="955589" y="1542877"/>
            <a:ext cx="9662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Otro tópico importante en el análisis de sentimientos son las nubes de palabras generadas a partir de una cadena de caracteres.</a:t>
            </a:r>
          </a:p>
          <a:p>
            <a:endParaRPr lang="es-PE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A6D7E6B-82D8-4282-BAC0-274C99B1AAD4}"/>
              </a:ext>
            </a:extLst>
          </p:cNvPr>
          <p:cNvPicPr/>
          <p:nvPr/>
        </p:nvPicPr>
        <p:blipFill rotWithShape="1">
          <a:blip r:embed="rId3"/>
          <a:srcRect l="12428" t="31004" r="32695" b="16500"/>
          <a:stretch/>
        </p:blipFill>
        <p:spPr bwMode="auto">
          <a:xfrm>
            <a:off x="2960370" y="2281541"/>
            <a:ext cx="6271260" cy="33724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4797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s-PE" dirty="0"/>
              <a:t>Modelo de Predicción: Árbol de Decisión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00C8D7-D9E4-4C94-BE3F-83A728E588DF}"/>
              </a:ext>
            </a:extLst>
          </p:cNvPr>
          <p:cNvSpPr txBox="1"/>
          <p:nvPr/>
        </p:nvSpPr>
        <p:spPr>
          <a:xfrm>
            <a:off x="992659" y="2098931"/>
            <a:ext cx="966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A partir de nuestra nueva DATA consolidada podemos ajustar un modelo de predicción usando un Árbol de Regresión dividiendo nuestra DATA en 80% </a:t>
            </a:r>
            <a:r>
              <a:rPr lang="es-PE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train</a:t>
            </a:r>
            <a:r>
              <a:rPr lang="es-PE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 y 20% test. Mediremos la precisión de nuestro modelo con el RMSE , ya que nuestra variable a predecir será el “Precio de Apertura” a partir de los scores de sentimientos para los títulos de los posts arrojados por el Modelo BERT.</a:t>
            </a:r>
            <a:endParaRPr lang="es-PE" dirty="0"/>
          </a:p>
        </p:txBody>
      </p:sp>
      <p:pic>
        <p:nvPicPr>
          <p:cNvPr id="14" name="Imagen 1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D9DF388-8234-4013-B01B-BFCF046FC848}"/>
              </a:ext>
            </a:extLst>
          </p:cNvPr>
          <p:cNvPicPr/>
          <p:nvPr/>
        </p:nvPicPr>
        <p:blipFill rotWithShape="1">
          <a:blip r:embed="rId3"/>
          <a:srcRect l="9941" t="46793" r="66143" b="12038"/>
          <a:stretch/>
        </p:blipFill>
        <p:spPr bwMode="auto">
          <a:xfrm>
            <a:off x="4300031" y="3053038"/>
            <a:ext cx="2978099" cy="295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6329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Evaluación</a:t>
            </a:r>
            <a:endParaRPr/>
          </a:p>
        </p:txBody>
      </p:sp>
      <p:pic>
        <p:nvPicPr>
          <p:cNvPr id="266" name="Google Shape;2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1659" y="1458911"/>
            <a:ext cx="9368682" cy="4320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1"/>
          <p:cNvSpPr txBox="1"/>
          <p:nvPr/>
        </p:nvSpPr>
        <p:spPr>
          <a:xfrm>
            <a:off x="1411659" y="5943617"/>
            <a:ext cx="95863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El RMSE del modelo bordea las 45 unidades. Un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error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considerable pero no alarmante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el valor máximo del precio de apertura supera las 300 unidades.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5" y="206925"/>
            <a:ext cx="10731350" cy="64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Resultados</a:t>
            </a:r>
            <a:endParaRPr/>
          </a:p>
        </p:txBody>
      </p:sp>
      <p:pic>
        <p:nvPicPr>
          <p:cNvPr id="273" name="Google Shape;2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006" y="1350543"/>
            <a:ext cx="4570256" cy="415691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2"/>
          <p:cNvSpPr txBox="1"/>
          <p:nvPr/>
        </p:nvSpPr>
        <p:spPr>
          <a:xfrm>
            <a:off x="646111" y="5805116"/>
            <a:ext cx="51939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Matriz de correlaciones. Aquellas variables con más relación son aquellas relacionadas a BERT_title_likes.</a:t>
            </a:r>
            <a:endParaRPr/>
          </a:p>
        </p:txBody>
      </p:sp>
      <p:pic>
        <p:nvPicPr>
          <p:cNvPr id="275" name="Google Shape;27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1511" y="1224105"/>
            <a:ext cx="5564378" cy="440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Conclusiones y trabajo futuro</a:t>
            </a:r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body" idx="1"/>
          </p:nvPr>
        </p:nvSpPr>
        <p:spPr>
          <a:xfrm>
            <a:off x="1104293" y="1561212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s-ES"/>
              <a:t>Nuestro modelo parece prometedor con ciertas implementaciones pero a día de hoy no logra obtener resultados tan precisos como nos gustaría.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ES"/>
              <a:t>Las principales dos mejoras a implementar son: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s-ES"/>
              <a:t>Optimización del método de Prunning (podar el árbol) mediante validación cruzada.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s-ES"/>
              <a:t>La incorporación de otras variables al modelo. Muchos de los comentarios del dataset son imágenes y vídeos.</a:t>
            </a:r>
            <a:endParaRPr/>
          </a:p>
        </p:txBody>
      </p:sp>
      <p:pic>
        <p:nvPicPr>
          <p:cNvPr id="282" name="Google Shape;28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8713" y="4551976"/>
            <a:ext cx="2858848" cy="185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3864" y="4134026"/>
            <a:ext cx="3073604" cy="232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3"/>
          <p:cNvSpPr/>
          <p:nvPr/>
        </p:nvSpPr>
        <p:spPr>
          <a:xfrm>
            <a:off x="6211019" y="5365630"/>
            <a:ext cx="1227826" cy="3105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efeb35414c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50" y="289550"/>
            <a:ext cx="11044500" cy="62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efeb35414c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00" y="357025"/>
            <a:ext cx="11167200" cy="61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efeb35414c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75" y="366500"/>
            <a:ext cx="10397049" cy="6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(Exploratory Data Analysis)</a:t>
            </a:r>
            <a:endParaRPr/>
          </a:p>
        </p:txBody>
      </p:sp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1103312" y="2052919"/>
            <a:ext cx="8946541" cy="102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s-ES" b="1"/>
              <a:t>Resúmenes</a:t>
            </a:r>
            <a:r>
              <a:rPr lang="es-ES"/>
              <a:t> numéricos + </a:t>
            </a:r>
            <a:r>
              <a:rPr lang="es-ES" b="1"/>
              <a:t>Visualizaciones</a:t>
            </a:r>
            <a:r>
              <a:rPr lang="es-ES"/>
              <a:t> -&gt; </a:t>
            </a:r>
            <a:r>
              <a:rPr lang="es-ES" b="1"/>
              <a:t>Explorar</a:t>
            </a:r>
            <a:r>
              <a:rPr lang="es-ES"/>
              <a:t> datos.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ES"/>
              <a:t>Objetivo </a:t>
            </a:r>
            <a:r>
              <a:rPr lang="es-ES" b="1"/>
              <a:t>de explorar datos </a:t>
            </a:r>
            <a:r>
              <a:rPr lang="es-ES"/>
              <a:t>e identificar </a:t>
            </a:r>
            <a:r>
              <a:rPr lang="es-ES" b="1"/>
              <a:t>relaciones</a:t>
            </a:r>
            <a:r>
              <a:rPr lang="es-ES"/>
              <a:t> o </a:t>
            </a:r>
            <a:r>
              <a:rPr lang="es-ES" b="1"/>
              <a:t>anomalías</a:t>
            </a:r>
            <a:r>
              <a:rPr lang="es-ES"/>
              <a:t>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76" name="Google Shape;176;p3"/>
          <p:cNvSpPr txBox="1"/>
          <p:nvPr/>
        </p:nvSpPr>
        <p:spPr>
          <a:xfrm>
            <a:off x="1635854" y="3279756"/>
            <a:ext cx="2223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 de datos 1</a:t>
            </a:r>
            <a:endParaRPr/>
          </a:p>
        </p:txBody>
      </p:sp>
      <p:sp>
        <p:nvSpPr>
          <p:cNvPr id="177" name="Google Shape;177;p3"/>
          <p:cNvSpPr txBox="1"/>
          <p:nvPr/>
        </p:nvSpPr>
        <p:spPr>
          <a:xfrm>
            <a:off x="7165790" y="3279756"/>
            <a:ext cx="2223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 de datos 2</a:t>
            </a:r>
            <a:endParaRPr/>
          </a:p>
        </p:txBody>
      </p:sp>
      <p:pic>
        <p:nvPicPr>
          <p:cNvPr id="178" name="Google Shape;178;p3" descr="Kaggle - Viquipèdia, l&amp;#39;enciclopèdia lli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853" y="3604223"/>
            <a:ext cx="2223687" cy="78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790" y="3717698"/>
            <a:ext cx="2223686" cy="63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"/>
          <p:cNvSpPr/>
          <p:nvPr/>
        </p:nvSpPr>
        <p:spPr>
          <a:xfrm>
            <a:off x="2567332" y="4418204"/>
            <a:ext cx="360727" cy="50333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8097269" y="4418205"/>
            <a:ext cx="360727" cy="50333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646111" y="5075339"/>
            <a:ext cx="423628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Publicaciones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Reddit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sub-foro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WallStreetBets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Título publicación, publicación, comentarios, likes, timestamp, …</a:t>
            </a:r>
            <a:endParaRPr/>
          </a:p>
        </p:txBody>
      </p:sp>
      <p:sp>
        <p:nvSpPr>
          <p:cNvPr id="183" name="Google Shape;183;p3"/>
          <p:cNvSpPr txBox="1"/>
          <p:nvPr/>
        </p:nvSpPr>
        <p:spPr>
          <a:xfrm>
            <a:off x="6159491" y="4974774"/>
            <a:ext cx="423628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Precios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acción GameStop (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GME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Precio apertura, cierre, máximo y mínimo, día.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1</a:t>
            </a:r>
            <a:endParaRPr/>
          </a:p>
        </p:txBody>
      </p:sp>
      <p:pic>
        <p:nvPicPr>
          <p:cNvPr id="189" name="Google Shape;189;p4" descr="Texto, Tabl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111" y="1761975"/>
            <a:ext cx="1906019" cy="228990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"/>
          <p:cNvSpPr txBox="1"/>
          <p:nvPr/>
        </p:nvSpPr>
        <p:spPr>
          <a:xfrm>
            <a:off x="1207643" y="1323328"/>
            <a:ext cx="31646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Información general datos</a:t>
            </a:r>
            <a:endParaRPr/>
          </a:p>
        </p:txBody>
      </p:sp>
      <p:pic>
        <p:nvPicPr>
          <p:cNvPr id="191" name="Google Shape;191;p4" descr="Text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111" y="4686941"/>
            <a:ext cx="4605631" cy="2099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" descr="Interfaz de usuario gráfic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9249" y="1761975"/>
            <a:ext cx="5310230" cy="249963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 txBox="1"/>
          <p:nvPr/>
        </p:nvSpPr>
        <p:spPr>
          <a:xfrm>
            <a:off x="7548967" y="1323328"/>
            <a:ext cx="35253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Información descriptiva datos</a:t>
            </a:r>
            <a:endParaRPr/>
          </a:p>
        </p:txBody>
      </p:sp>
      <p:pic>
        <p:nvPicPr>
          <p:cNvPr id="194" name="Google Shape;194;p4" descr="Imagen que contiene Gráfico de barras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7921" y="1761975"/>
            <a:ext cx="3164648" cy="228990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/>
          <p:nvPr/>
        </p:nvSpPr>
        <p:spPr>
          <a:xfrm>
            <a:off x="2419654" y="4144162"/>
            <a:ext cx="436227" cy="450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1</a:t>
            </a:r>
            <a:endParaRPr/>
          </a:p>
        </p:txBody>
      </p:sp>
      <p:sp>
        <p:nvSpPr>
          <p:cNvPr id="201" name="Google Shape;201;p5"/>
          <p:cNvSpPr txBox="1"/>
          <p:nvPr/>
        </p:nvSpPr>
        <p:spPr>
          <a:xfrm>
            <a:off x="646111" y="1152983"/>
            <a:ext cx="47355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Exploración de la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evolución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variables</a:t>
            </a:r>
            <a:endParaRPr/>
          </a:p>
        </p:txBody>
      </p:sp>
      <p:pic>
        <p:nvPicPr>
          <p:cNvPr id="202" name="Google Shape;202;p5" descr="Gráfico, Histogram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111" y="2410700"/>
            <a:ext cx="4563452" cy="246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 descr="Gráfic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124" y="2388021"/>
            <a:ext cx="4571841" cy="245729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"/>
          <p:cNvSpPr txBox="1"/>
          <p:nvPr/>
        </p:nvSpPr>
        <p:spPr>
          <a:xfrm>
            <a:off x="646111" y="5204953"/>
            <a:ext cx="456345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Pico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publicaciones en los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últimos días de enero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2021.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Pasado 1/3 de febrero 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número de publicaciones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desciende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mucho.</a:t>
            </a:r>
            <a:endParaRPr/>
          </a:p>
        </p:txBody>
      </p:sp>
      <p:sp>
        <p:nvSpPr>
          <p:cNvPr id="205" name="Google Shape;205;p5"/>
          <p:cNvSpPr txBox="1"/>
          <p:nvPr/>
        </p:nvSpPr>
        <p:spPr>
          <a:xfrm>
            <a:off x="6434513" y="5204952"/>
            <a:ext cx="456345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Pico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like medio de las publicaciones a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principios de abril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partir de abril 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número medio de like en las publicaciones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tiende a la baja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06" name="Google Shape;206;p5"/>
          <p:cNvSpPr txBox="1"/>
          <p:nvPr/>
        </p:nvSpPr>
        <p:spPr>
          <a:xfrm>
            <a:off x="560041" y="1947308"/>
            <a:ext cx="44646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Cantidad de publicaciones por fecha</a:t>
            </a:r>
            <a:endParaRPr/>
          </a:p>
        </p:txBody>
      </p:sp>
      <p:sp>
        <p:nvSpPr>
          <p:cNvPr id="207" name="Google Shape;207;p5"/>
          <p:cNvSpPr txBox="1"/>
          <p:nvPr/>
        </p:nvSpPr>
        <p:spPr>
          <a:xfrm>
            <a:off x="6344248" y="1947308"/>
            <a:ext cx="43460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 medio de publicación por fecha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6" descr="Gráfico, Gráfico de dispers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111" y="2410699"/>
            <a:ext cx="4563452" cy="246704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1</a:t>
            </a:r>
            <a:endParaRPr/>
          </a:p>
        </p:txBody>
      </p:sp>
      <p:sp>
        <p:nvSpPr>
          <p:cNvPr id="214" name="Google Shape;214;p6"/>
          <p:cNvSpPr txBox="1"/>
          <p:nvPr/>
        </p:nvSpPr>
        <p:spPr>
          <a:xfrm>
            <a:off x="646111" y="1152983"/>
            <a:ext cx="47949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Exploración de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relaciones entre variables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646111" y="5028784"/>
            <a:ext cx="456345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decir que hay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dos grupos 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publicaciones: 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Comentarios &lt; 10000 y likes &lt; 200000</a:t>
            </a:r>
            <a:r>
              <a:rPr lang="es-E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Comentarios &gt; 20000 y likes &lt; 50000</a:t>
            </a:r>
            <a:r>
              <a:rPr lang="es-E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16" name="Google Shape;216;p6"/>
          <p:cNvSpPr txBox="1"/>
          <p:nvPr/>
        </p:nvSpPr>
        <p:spPr>
          <a:xfrm>
            <a:off x="6344248" y="5832507"/>
            <a:ext cx="45634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podemos identificar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relaciones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claras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s-E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variables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17" name="Google Shape;217;p6"/>
          <p:cNvSpPr txBox="1"/>
          <p:nvPr/>
        </p:nvSpPr>
        <p:spPr>
          <a:xfrm>
            <a:off x="702654" y="1947308"/>
            <a:ext cx="4384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Nº de comentarios y likes publicación</a:t>
            </a:r>
            <a:endParaRPr/>
          </a:p>
        </p:txBody>
      </p:sp>
      <p:sp>
        <p:nvSpPr>
          <p:cNvPr id="218" name="Google Shape;218;p6"/>
          <p:cNvSpPr txBox="1"/>
          <p:nvPr/>
        </p:nvSpPr>
        <p:spPr>
          <a:xfrm>
            <a:off x="6344248" y="1947308"/>
            <a:ext cx="42178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Longitudes título/publicación y likes </a:t>
            </a:r>
            <a:endParaRPr/>
          </a:p>
        </p:txBody>
      </p:sp>
      <p:pic>
        <p:nvPicPr>
          <p:cNvPr id="219" name="Google Shape;219;p6" descr="Gráfico, Gráfico de dispersión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5478" y="2316639"/>
            <a:ext cx="3303924" cy="165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" descr="Gráfico, Gráfico de dispersión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5478" y="4070818"/>
            <a:ext cx="3303924" cy="166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842</Words>
  <Application>Microsoft Office PowerPoint</Application>
  <PresentationFormat>Panorámica</PresentationFormat>
  <Paragraphs>77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Century Gothic</vt:lpstr>
      <vt:lpstr>Wingdings</vt:lpstr>
      <vt:lpstr>Noto Sans Symbols</vt:lpstr>
      <vt:lpstr>Calibri</vt:lpstr>
      <vt:lpstr>Arial</vt:lpstr>
      <vt:lpstr>Ion</vt:lpstr>
      <vt:lpstr>Análisis predictivo del precio de acciones utilizando procesado del lenguaje natural</vt:lpstr>
      <vt:lpstr>Presentación de PowerPoint</vt:lpstr>
      <vt:lpstr>Presentación de PowerPoint</vt:lpstr>
      <vt:lpstr>Presentación de PowerPoint</vt:lpstr>
      <vt:lpstr>Presentación de PowerPoint</vt:lpstr>
      <vt:lpstr>EDA (Exploratory Data Analysis)</vt:lpstr>
      <vt:lpstr>EDA – Fuente de datos 1</vt:lpstr>
      <vt:lpstr>EDA – Fuente de datos 1</vt:lpstr>
      <vt:lpstr>EDA – Fuente de datos 1</vt:lpstr>
      <vt:lpstr>EDA – Fuente de datos 1</vt:lpstr>
      <vt:lpstr>EDA – Fuente de datos 2</vt:lpstr>
      <vt:lpstr>EDA – Fuente de datos 2</vt:lpstr>
      <vt:lpstr>Análisis de Sentimientos</vt:lpstr>
      <vt:lpstr>Clasificación de sentimientos por título (BERT)</vt:lpstr>
      <vt:lpstr>Clasificación de sentimientos por post (NLTK)</vt:lpstr>
      <vt:lpstr>Análisis de relación entre sentimientos y precios de la acción</vt:lpstr>
      <vt:lpstr>Nubes de Palabras</vt:lpstr>
      <vt:lpstr>Modelo de Predicción: Árbol de Decisión</vt:lpstr>
      <vt:lpstr>Evaluación</vt:lpstr>
      <vt:lpstr>Resultados</vt:lpstr>
      <vt:lpstr>Conclusiones y trabajo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predictivo del precio de acciones utilizando procesado del lenguaje natural</dc:title>
  <dc:creator>David de la Torre</dc:creator>
  <cp:lastModifiedBy>Henry Ocaña Luna</cp:lastModifiedBy>
  <cp:revision>2</cp:revision>
  <dcterms:created xsi:type="dcterms:W3CDTF">2021-09-28T18:22:11Z</dcterms:created>
  <dcterms:modified xsi:type="dcterms:W3CDTF">2021-09-30T05:30:10Z</dcterms:modified>
</cp:coreProperties>
</file>